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92586B-6F91-4CB6-92F7-C1C9568FF7B9}">
  <a:tblStyle styleId="{1D92586B-6F91-4CB6-92F7-C1C9568FF7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6790e413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e26790e413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2d470fe8f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42d470fe8f_0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2d470fe8f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42d470fe8f_0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2d470fe8f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42d470fe8f_0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2d470fe8f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42d470fe8f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2d470fe8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42d470fe8f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2d470fe8f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42d470fe8f_0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2d470fe8f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42d470fe8f_0_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2d470fe8f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42d470fe8f_0_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2d470fe8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42d470fe8f_0_4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2d470fe8f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42d470fe8f_0_4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26790e41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e26790e413_0_3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2d470fe8f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42d470fe8f_0_4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2d470fe8f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42d470fe8f_0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2d470fe8f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42d470fe8f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2d470fe8f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42d470fe8f_0_4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2d470fe8f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42d470fe8f_0_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2d470fe8f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42d470fe8f_0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2d470fe8f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42d470fe8f_0_4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d470fe8f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42d470fe8f_0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2d470fe8f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42d470fe8f_0_4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2d470fe8f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42d470fe8f_0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4446898a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44446898a3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2d470fe8f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42d470fe8f_0_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2d470fe8f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42d470fe8f_0_5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2d470fe8f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42d470fe8f_0_7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2d470fe8f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42d470fe8f_0_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2d470fe8f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42d470fe8f_0_7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d470fe8f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42d470fe8f_0_5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2d470fe8f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42d470fe8f_0_6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2d470fe8f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42d470fe8f_0_6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2d470fe8f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42d470fe8f_0_6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2d470fe8f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42d470fe8f_0_5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2d470fe8f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42d470fe8f_0_3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2d470fe8f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42d470fe8f_0_6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2d470fe8f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42d470fe8f_0_6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2d470fe8f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42d470fe8f_0_6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2d470fe8f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42d470fe8f_0_7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2d470fe8f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42d470fe8f_0_6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2d470fe8f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42d470fe8f_0_6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d470fe8f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42d470fe8f_0_5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2d470fe8f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42d470fe8f_0_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2d470fe8f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42d470fe8f_0_6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2d470fe8f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42d470fe8f_0_7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2d470fe8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42d470fe8f_0_3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2d470fe8f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42d470fe8f_0_7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2d470fe8f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42d470fe8f_0_7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2d470fe8f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42d470fe8f_0_7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4446898a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44446898a3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4446898a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44446898a3_0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26790e413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e26790e413_2_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2d470fe8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42d470fe8f_0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2d470fe8f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42d470fe8f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2d470fe8f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42d470fe8f_0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4de383e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44de383e5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hyperlink" Target="http://github.com/TomasFerranti/FundProgEAnalise" TargetMode="External"/><Relationship Id="rId5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129" name="Google Shape;12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594825" y="1721500"/>
            <a:ext cx="3389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Fundamentos para Programação e Análise</a:t>
            </a:r>
            <a:endParaRPr b="1" i="0" sz="2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19/05/2023 - 20/05/2023</a:t>
            </a:r>
            <a:endParaRPr b="1"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Tipos de análises de dados</a:t>
            </a:r>
            <a:endParaRPr sz="1100" u="sng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127250" y="879475"/>
            <a:ext cx="688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Temos quatro tipos: Análises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descritivas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diagnósticas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preditivas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prescritivas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126" y="1453700"/>
            <a:ext cx="5187750" cy="357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Análises descritivas</a:t>
            </a:r>
            <a:endParaRPr b="1" sz="2400" u="sng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1336575" y="879475"/>
            <a:ext cx="6889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análise descritiva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é um método de análise de dados que visa descrever e resumir as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características de um conjunto de dados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É um processo importante na análise de dados, pois permite compreender melhor as tendências, padrões e características dos dados.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Ela pode ser realizada por meio de diferentes técnicas, como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gráficos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estatísticas descritivas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 Essas técnicas ajudam a compreender melhor as características dos dados e a identificar padrões e tendências.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Medidas de posição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1376425" y="879475"/>
            <a:ext cx="68895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Entre as diversas estatísticas descritivas existentes, temos algumas que se destacam por ap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resentarem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características importantes dos dados.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Temos três que representam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medidas de posição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moda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conjunto dos elementos com maior frequência;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média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média aritmética dos dados;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mediana: </a:t>
            </a: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 de posição central na lista ordenada, isto é, valor que os dados estão 50% abaixo.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Exemplo: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Seja A = [0, 8, 2, 6, 3, 3, 3, 4, 5000] e B = [0, 0,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0, 1, 1, 1, 1]. Logo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possui 9 elementos, ele ordenado é [0, 2,</a:t>
            </a: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3, 3, </a:t>
            </a:r>
            <a:r>
              <a:rPr b="1" lang="pt-BR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4, 6, 8, 5000],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possui 8 elementos, ele ordenado é [</a:t>
            </a: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0, 0, 0, </a:t>
            </a:r>
            <a:r>
              <a:rPr b="1" lang="pt-BR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1, 1, 1</a:t>
            </a: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Calibri"/>
                <a:ea typeface="Calibri"/>
                <a:cs typeface="Calibri"/>
                <a:sym typeface="Calibri"/>
              </a:rPr>
              <a:t>Moda(A)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= {3}, 				</a:t>
            </a:r>
            <a:r>
              <a:rPr i="1" lang="pt-BR" sz="1600">
                <a:latin typeface="Calibri"/>
                <a:ea typeface="Calibri"/>
                <a:cs typeface="Calibri"/>
                <a:sym typeface="Calibri"/>
              </a:rPr>
              <a:t>Moda(B)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= {0, 1}, chamamos B de </a:t>
            </a:r>
            <a:r>
              <a:rPr lang="pt-BR" sz="1600" u="sng">
                <a:latin typeface="Calibri"/>
                <a:ea typeface="Calibri"/>
                <a:cs typeface="Calibri"/>
                <a:sym typeface="Calibri"/>
              </a:rPr>
              <a:t>bimodal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Media(A)</a:t>
            </a: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(0 + 2 + 3*3 + 4 + 6 + 8 + 5000) / 9 = 5529/9 = 558.78,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Media(B)</a:t>
            </a: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(4*0 + 4*1) / 8 = 4/8 = 0.5</a:t>
            </a:r>
            <a:endParaRPr sz="16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Calibri"/>
                <a:ea typeface="Calibri"/>
                <a:cs typeface="Calibri"/>
                <a:sym typeface="Calibri"/>
              </a:rPr>
              <a:t>Mediana(A)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= 3 (robustez), 		</a:t>
            </a:r>
            <a:r>
              <a:rPr i="1" lang="pt-BR" sz="1600">
                <a:latin typeface="Calibri"/>
                <a:ea typeface="Calibri"/>
                <a:cs typeface="Calibri"/>
                <a:sym typeface="Calibri"/>
              </a:rPr>
              <a:t>Mediana(B)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= (0 + 1) / 2 = 0.5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Medidas de dispersão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1376425" y="879475"/>
            <a:ext cx="68895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Temos mais três estatísticas que representam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edidas de dispersão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desvio médio absoluto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média dos valores absolutos da diferença de cada elemento com relação à média;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variância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média dos valores ao quadrado da diferença de cada elemento com relação à média;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desvio padrão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raiz quadrada da variância.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Exemplo: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Seja as vendas de um produto A = [2, 4, 5, 6, 8] em reais e as vendas de um produto B = [0, 2, 5, 10, 1003] em reais.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latin typeface="Calibri"/>
                <a:ea typeface="Calibri"/>
                <a:cs typeface="Calibri"/>
                <a:sym typeface="Calibri"/>
              </a:rPr>
              <a:t>Média(A)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= (2 + 4 + 5 + 6 + 8) / 5 = 25/5 = 5,	  </a:t>
            </a:r>
            <a:r>
              <a:rPr i="1" lang="pt-BR" sz="1500">
                <a:latin typeface="Calibri"/>
                <a:ea typeface="Calibri"/>
                <a:cs typeface="Calibri"/>
                <a:sym typeface="Calibri"/>
              </a:rPr>
              <a:t>Média(B)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= 204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latin typeface="Calibri"/>
                <a:ea typeface="Calibri"/>
                <a:cs typeface="Calibri"/>
                <a:sym typeface="Calibri"/>
              </a:rPr>
              <a:t>Dif(A)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= [(2 - 5), (4 - 5), (5 - 5), (6 - 5), (8 - 5)] = [-3, -1, 0, 1, 3]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latin typeface="Calibri"/>
                <a:ea typeface="Calibri"/>
                <a:cs typeface="Calibri"/>
                <a:sym typeface="Calibri"/>
              </a:rPr>
              <a:t>Dif(B)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= [-204, -202, -199, -194, 799]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latin typeface="Calibri"/>
                <a:ea typeface="Calibri"/>
                <a:cs typeface="Calibri"/>
                <a:sym typeface="Calibri"/>
              </a:rPr>
              <a:t>Dm(A)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= (3 + 1 + 0 + 1 + 3) / 5 = 8/5 = 1.6 reais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latin typeface="Calibri"/>
                <a:ea typeface="Calibri"/>
                <a:cs typeface="Calibri"/>
                <a:sym typeface="Calibri"/>
              </a:rPr>
              <a:t>Dm(B)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= (204 + 202 + 199 + 194 + 799) / 5 = 319.6 reais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Medidas de dispersão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8"/>
          <p:cNvSpPr txBox="1"/>
          <p:nvPr/>
        </p:nvSpPr>
        <p:spPr>
          <a:xfrm>
            <a:off x="1376425" y="879475"/>
            <a:ext cx="68895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Temos mais três estatísticas que representam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medidas de dispersão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desvio médio absoluto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média dos valores absolutos da diferença de cada elemento com relação à média;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variância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média dos valores ao quadrado da diferença de cada elemento com relação à média;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desvio padrão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raiz quadrada da variância.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Exemplo: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Seja as vendas de um produto A = [2, 4, 5, 6, 8] em reais e as vendas de um produto B = [0, 2, 5, 10, 1003] em reais.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latin typeface="Calibri"/>
                <a:ea typeface="Calibri"/>
                <a:cs typeface="Calibri"/>
                <a:sym typeface="Calibri"/>
              </a:rPr>
              <a:t>Var(A)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= (3² + 1² + 0² + 1² + 3²) / 5 = 4 reais </a:t>
            </a:r>
            <a:r>
              <a:rPr lang="pt-BR" sz="1500" u="sng">
                <a:latin typeface="Calibri"/>
                <a:ea typeface="Calibri"/>
                <a:cs typeface="Calibri"/>
                <a:sym typeface="Calibri"/>
              </a:rPr>
              <a:t>quadrados</a:t>
            </a:r>
            <a:endParaRPr sz="15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latin typeface="Calibri"/>
                <a:ea typeface="Calibri"/>
                <a:cs typeface="Calibri"/>
                <a:sym typeface="Calibri"/>
              </a:rPr>
              <a:t>Var(B)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= (204² + 202² + 199² + 194² + 799²) / 5 = 159611.6 reais </a:t>
            </a:r>
            <a:r>
              <a:rPr lang="pt-BR" sz="1500" u="sng">
                <a:latin typeface="Calibri"/>
                <a:ea typeface="Calibri"/>
                <a:cs typeface="Calibri"/>
                <a:sym typeface="Calibri"/>
              </a:rPr>
              <a:t>quadrados</a:t>
            </a:r>
            <a:endParaRPr sz="15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latin typeface="Calibri"/>
                <a:ea typeface="Calibri"/>
                <a:cs typeface="Calibri"/>
                <a:sym typeface="Calibri"/>
              </a:rPr>
              <a:t>DesvPad(A)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= raiz(Var(A)) = raiz(4) = 2 reais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latin typeface="Calibri"/>
                <a:ea typeface="Calibri"/>
                <a:cs typeface="Calibri"/>
                <a:sym typeface="Calibri"/>
              </a:rPr>
              <a:t>DesvPad(B)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= raiz(Var(B)) = raiz(159611.6) = 399.51 reais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Quantis empíricos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1376425" y="879475"/>
            <a:ext cx="68895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Vimos que a mediana é um valor que deixa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metade dos dados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abaixo dela e metade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acima.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modo geral, podemos definir uma medida, chamada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quantil de ordem p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p-quantil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indicada por </a:t>
            </a:r>
            <a:r>
              <a:rPr i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q_p(A)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onde </a:t>
            </a:r>
            <a:r>
              <a:rPr i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uma porcentagem qualquer, </a:t>
            </a:r>
            <a:r>
              <a:rPr i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0% &lt; p &lt; 100%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 A um conjunto de dados.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 estatística é tal que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p% das observações são menores do que </a:t>
            </a:r>
            <a:r>
              <a:rPr b="1" i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q-p(A)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Alguns quantis recebem nomes especiais: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Chamamos o </a:t>
            </a:r>
            <a:r>
              <a:rPr i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q_25(A)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1º quantil;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Chamamos o </a:t>
            </a:r>
            <a:r>
              <a:rPr i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q_50(A)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2º quantil ou mediana;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Chamamos o </a:t>
            </a:r>
            <a:r>
              <a:rPr i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q_75(A)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3º quantil;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Também chamamos de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distância interquantil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valor </a:t>
            </a:r>
            <a:r>
              <a:rPr i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q_75(A)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i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q_25(A)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Gráfico de barras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1376425" y="879475"/>
            <a:ext cx="6889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usado para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comparar a frequência ou a proporção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diferentes categorias de um conjunto de dados.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exemplo, um gráfico de barras pode ser usado para comparar as vendas de diferentes produtos em um período de tempo.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850" y="2218675"/>
            <a:ext cx="4452300" cy="256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Gráfico de barras (o que não fazer)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1"/>
          <p:cNvSpPr txBox="1"/>
          <p:nvPr/>
        </p:nvSpPr>
        <p:spPr>
          <a:xfrm>
            <a:off x="1376425" y="879475"/>
            <a:ext cx="6889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 além de duas dimensões torna-se extremamente difícil de extrair informações.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Certifique-se de que as barras estejam alinhadas corretamente para evitar distorções na comparação de categorias;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Garanta que a escala do eixo esteja apropriada para o conjunto de dados;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 cores de forma cuidadosa e coerente para evitar confusão visual.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700" y="2571760"/>
            <a:ext cx="3195575" cy="237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7" y="2449375"/>
            <a:ext cx="2468079" cy="23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Gráfico de linhas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1376425" y="879475"/>
            <a:ext cx="6889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usado para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mostrar a tendência ou o padrão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um conjunto de dados ao longo do tempo.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exemplo, um gráfico de linhas pode ser usado para mostrar o crescimento de uma empresa ao longo dos anos.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74" y="2282475"/>
            <a:ext cx="3884526" cy="23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282475"/>
            <a:ext cx="4186978" cy="23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Cuidados com o g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ráfico de linhas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3"/>
          <p:cNvSpPr txBox="1"/>
          <p:nvPr/>
        </p:nvSpPr>
        <p:spPr>
          <a:xfrm>
            <a:off x="1376425" y="879475"/>
            <a:ext cx="688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 uma escala apropriada para ambos os eixos para evitar distorções;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Certifique-se de que o intervalo de tempo ou a variável independente esteja representada de forma clara;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 diferentes linhas ou cores para distinguir diferentes séries de dados.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50" y="1987675"/>
            <a:ext cx="4433942" cy="28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71750"/>
            <a:ext cx="4572000" cy="1545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135" name="Google Shape;1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594825" y="1721500"/>
            <a:ext cx="397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IV - Análises descritivas, diagnósticas, preditivas e prescritivas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Gráfico de dispersão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4"/>
          <p:cNvSpPr txBox="1"/>
          <p:nvPr/>
        </p:nvSpPr>
        <p:spPr>
          <a:xfrm>
            <a:off x="1376425" y="879475"/>
            <a:ext cx="688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usado para mostrar a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relação entre duas variáveis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exemplo, um gráfico de dispersão pode ser usado para mostrar a relação entre o preço e a demanda de um produto.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50" y="1944750"/>
            <a:ext cx="4199950" cy="28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44750"/>
            <a:ext cx="4276537" cy="28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Cuidados com o gráfico de dispersão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1376425" y="879475"/>
            <a:ext cx="6889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Certifique-se de que as escalas dos eixos estejam apropriadas para o conjunto de dados;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 diferentes símbolos para representar diferentes grupos ou séries de dados;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Garanta que a correlação entre as variáveis seja clara e fácil de interpretar.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050" y="2218675"/>
            <a:ext cx="3202253" cy="2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/>
        </p:nvSpPr>
        <p:spPr>
          <a:xfrm>
            <a:off x="1336574" y="440875"/>
            <a:ext cx="6506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Um exemplo interessante de gráfico de dispersão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Quarteto de Anscombe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63" y="1249073"/>
            <a:ext cx="4935737" cy="358962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/>
          <p:nvPr/>
        </p:nvSpPr>
        <p:spPr>
          <a:xfrm>
            <a:off x="6476400" y="2843788"/>
            <a:ext cx="266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Mesma média e variância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!!!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Precisamos de medidas mais representativas dos dados.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Gráfico de boxplot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7"/>
          <p:cNvSpPr txBox="1"/>
          <p:nvPr/>
        </p:nvSpPr>
        <p:spPr>
          <a:xfrm>
            <a:off x="1376425" y="879475"/>
            <a:ext cx="6889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boxplot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também conhecido como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diagrama de caixa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é um gráfico que apresenta a distribuição dos dados por meio de quantis.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é composto por um retângulo que representa o intervalo entre o primeiro e o terceiro quartil, uma linha dentro do retângulo que representa a mediana e linhas (chamadas de "bigodes") que se estendem até 150% da distância interquantil. Além dessas linhas há asteriscos que representam os valores discrepantes.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049" y="2654525"/>
            <a:ext cx="2425539" cy="24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1590" y="2654525"/>
            <a:ext cx="3666360" cy="23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Histograma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8"/>
          <p:cNvSpPr txBox="1"/>
          <p:nvPr/>
        </p:nvSpPr>
        <p:spPr>
          <a:xfrm>
            <a:off x="1376425" y="879475"/>
            <a:ext cx="688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 a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distribuição de frequência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dos dados em um intervalo contínuo.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é composto por barras adjacentes que representam a frequência ou a densidade de ocorrência dos dados em cada intervalo.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513" y="1987675"/>
            <a:ext cx="2851024" cy="285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8538" y="1987675"/>
            <a:ext cx="4556301" cy="285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Cuidados com o histograma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1376425" y="879475"/>
            <a:ext cx="6889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Escolha um número apropriado de intervalos para evitar que o histograma fique muito simplificado ou muito detalhado;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importante decidir se o histograma deve mostrar a frequência absoluta (número de observações em cada intervalo) ou a frequência relativa (porcentagem de observações em cada intervalo).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13" y="2218675"/>
            <a:ext cx="3235238" cy="22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4363" y="2218675"/>
            <a:ext cx="4470525" cy="22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Análises diagnósticas</a:t>
            </a:r>
            <a:endParaRPr b="1" sz="2400" u="sng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50"/>
          <p:cNvSpPr txBox="1"/>
          <p:nvPr/>
        </p:nvSpPr>
        <p:spPr>
          <a:xfrm>
            <a:off x="1336575" y="879475"/>
            <a:ext cx="6889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análises diagnósticas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são uma etapa fundamental do processo de análise de dados. É o processo de achar as causas, identificar anomalias, padrões incomuns ou valores discrepantes em um conjunto de dados.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Ela também identifica erros e inconsistências nos dados, ajudando a determinar a qualidade dos dados, assim garantindo que os resultados posteriores sejam precisos e confiáveis.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Exemplos de técnicas de análise diagnóstica incluem: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Diagnóstico de Outliers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identifica valores que estão fora do esperado em um conjunto de dados.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Diagnóstico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de Variância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compara as diferenças entre as médias de dois ou mais grupos.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Diagnóstico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de Correlação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examina a relação entre duas variáveis.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Aplicações de diagnósticos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51"/>
          <p:cNvSpPr txBox="1"/>
          <p:nvPr/>
        </p:nvSpPr>
        <p:spPr>
          <a:xfrm>
            <a:off x="1336575" y="879475"/>
            <a:ext cx="688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Alguns exemplos incluem: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Detecção de fraudes em transações financeiras: a análise diagnóstica pode ajudar 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identificar transações incomuns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que podem indicar atividades fraudulentas.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Identificação de erros em registros médicos: a análise diagnóstica pode ajudar 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identificar registros incompletos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ou imprecisos, o que pode levar a erros de diagnóstico ou tratamento.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Análise de dados de produção: a análise diagnóstica pode ajudar 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identificar anomalias em um processo de produção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o que pode levar a melhorias na eficiência e redução de custos.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Há uma literatura enorme e complexa de análises de diagnóstico para vários tipos de negócios.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Diagnóstico de outliers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2"/>
          <p:cNvSpPr txBox="1"/>
          <p:nvPr/>
        </p:nvSpPr>
        <p:spPr>
          <a:xfrm>
            <a:off x="1336575" y="879475"/>
            <a:ext cx="6889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Em estatística, outlier, valor aberrante ou valor atípico, é uma observação que apresenta um grande afastamento das demais da série, ou que é inconsistente.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Para 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diagnóstico de outliers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é comum usar as seguintes ferramentas: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Identifique a variável a ser analisada e plote um histograma ou um boxplot para visualizar 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distribuição dos dados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Defina um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limite superior e inferior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de valores esperados, com base em critérios específicos para o seu domínio de aplicação (um valor em dinheiro não pode ser negativo, uma transação não pode vender quantidade negativa, etc);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Identifique e avalie cada ponto de dados que possivelmente é um outlier. Considere se esses valores são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erros de registro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ou representam um comportamento incomum que precisa ser investigado com mais detalhes.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Concepção errada de outliers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575" y="2295475"/>
            <a:ext cx="4341500" cy="28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3"/>
          <p:cNvSpPr txBox="1"/>
          <p:nvPr/>
        </p:nvSpPr>
        <p:spPr>
          <a:xfrm>
            <a:off x="1336575" y="879475"/>
            <a:ext cx="6889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Pontos fora da curva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são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possíveis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outliers, que devem ser identificados e analisados para verificar se há erro nos dados.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Pode ocorrer um evento que causou aquele dado, o tornando importante e definitivamente não um outlier.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/>
        </p:nvSpPr>
        <p:spPr>
          <a:xfrm>
            <a:off x="1336610" y="440871"/>
            <a:ext cx="230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Sumário</a:t>
            </a:r>
            <a:endParaRPr sz="1100"/>
          </a:p>
        </p:txBody>
      </p:sp>
      <p:sp>
        <p:nvSpPr>
          <p:cNvPr id="142" name="Google Shape;142;p27"/>
          <p:cNvSpPr txBox="1"/>
          <p:nvPr/>
        </p:nvSpPr>
        <p:spPr>
          <a:xfrm>
            <a:off x="1376425" y="1064925"/>
            <a:ext cx="688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Motivação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Análises de Dados Descritiva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Estatística Descritiva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Visualizações de distribuição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Análises de Dados Diagnóstica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Diagnóstico de Outliers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Diagnóstico de Correlação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Análise de Dados Preditiva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Coleta e Preparação de Dados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Avaliação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Implantação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Análise de Dados Prescritiva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Processo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Time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Diagnóstico de correlação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4"/>
          <p:cNvSpPr txBox="1"/>
          <p:nvPr/>
        </p:nvSpPr>
        <p:spPr>
          <a:xfrm>
            <a:off x="1336575" y="879475"/>
            <a:ext cx="6889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Para a análise de correlação é comum usar os seguintes passos: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Escolha duas variáveis de interesse;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Calcule o coeficiente de correlação (Pearson, Spearman ou outro) entre essas variáveis;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Interprete o resultado em relação ao seu domínio de aplicação e às hipóteses que você deseja testar.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2788075"/>
            <a:ext cx="4133200" cy="16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400" y="2788076"/>
            <a:ext cx="3867594" cy="16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3287725"/>
            <a:ext cx="279109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Análises preditivas</a:t>
            </a:r>
            <a:endParaRPr b="1" sz="2400" u="sng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336575" y="879475"/>
            <a:ext cx="3999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análises preditivas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são usadas para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prever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 que pode acontecer no futuro. Ela utiliza dados históricos e modelos estatísticos para fazer previsões precisas sobre 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comportamento futuro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do mercado, clientes, fornecedores e concorrentes.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Chamamos isso de </a:t>
            </a: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aprendizado de máquina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sendo a principal formação de um cientista de dados.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Ela é composta por quatro etapas principais: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coleta e preparação de dados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avaliação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implantação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575" y="1588389"/>
            <a:ext cx="3324525" cy="22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Importância da qualidade dos dados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00" y="879474"/>
            <a:ext cx="4419601" cy="18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075" y="2777550"/>
            <a:ext cx="4517845" cy="18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/>
        </p:nvSpPr>
        <p:spPr>
          <a:xfrm>
            <a:off x="1336574" y="440875"/>
            <a:ext cx="6589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Aplicações 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preditivas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1336575" y="879475"/>
            <a:ext cx="68895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Previsão de demanda: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uma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empresa de varejo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pode usar dados de vendas anteriores para prever a demanda futura por um determinado produto e, assim, ajustar seu estoque e planejamento de produção;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Detecção de fraudes: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instituições financeiras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podem utilizar modelos preditivos para identificar transações suspeitas e prevenir fraudes em cartões de crédito;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Diagnóstico médico: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médicos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podem usar algoritmos de aprendizado de máquina para prever a probabilidade de um paciente ter uma determinada doença com base em seus sintomas e histórico médico.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Manutenção preditiva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indústrias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podem usar sensores e dados de manutenção para prever quando uma máquina pode falhar e agendar manutenções preventivas antes que ocorram falhas, evitando paralisações e reduzindo custos de manutenção;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Previsão de churn: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consultorias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podem utilizar modelos preditivos para prever a probabilidade de um cliente cancelar um serviço ou produto. Com essa informação, a empresa pode agir de maneira proativa para reduzir a taxa de cancelamento, melhorando o atendimento ao cliente e oferecendo descontos e ofertas personalizadas.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/>
        </p:nvSpPr>
        <p:spPr>
          <a:xfrm>
            <a:off x="1336574" y="440875"/>
            <a:ext cx="6589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Ciclo de vida do aprendizado de máquinas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50" y="879475"/>
            <a:ext cx="4553108" cy="395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Coleta e preparação de dados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9"/>
          <p:cNvSpPr txBox="1"/>
          <p:nvPr/>
        </p:nvSpPr>
        <p:spPr>
          <a:xfrm>
            <a:off x="1336575" y="879475"/>
            <a:ext cx="6889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Nesta etapa, os dados são coletados e preparados para serem usados na análise preditiva. Isso pode incluir a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 limpeza dos dados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eliminação de dados ausentes ou duplicados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transformação de dados brutos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em um formato que possa ser usado pelos algoritmos de aprendizado de máquina.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Um exemplo de coleta e preparação de dados é o uso de dados de vendas de uma empresa de varejo.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Isso pode incluir dados de transações de vendas, informações de clientes, histórico de compras e dados de estoque.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 coleta e preparação desses dados pode envolver a limpeza dos dados, a padronização de formatos e a criação de variáveis adicionais para melhorar a precisão da análise.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0"/>
          <p:cNvSpPr txBox="1"/>
          <p:nvPr/>
        </p:nvSpPr>
        <p:spPr>
          <a:xfrm>
            <a:off x="1336575" y="879475"/>
            <a:ext cx="68895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Feature engineering é o processo de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 selecionar e transformar variáveis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(ou "features") em um conjunto de dados para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melhorar o desempenho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de modelos de aprendizado de máquina.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Ao realizar o feature engineering corretamente, é possível obter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melhorias significativas na precisão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e desempenho de modelos de aprendizado de máquina. Essas melhorias são comparáveis a trocar peças antigas em um motor de carro por peças novas e mais eficientes.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Algumas técnicas comuns de feature engineering incluem: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Criação de novas features a partir de features existentes, como por exemplo, extrair o dia da semana ou o mês a partir de uma data.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Transformação de features existentes, como aplicar uma função logarítmica em uma feature para reduzir a sua escala.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Seleção de features relevantes, descartando aquelas que não contribuem para a previsão.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Tratamento de valores ausentes, escolhendo a melhor estratégia para preencher ou descartar esses valores.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1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61"/>
          <p:cNvSpPr txBox="1"/>
          <p:nvPr/>
        </p:nvSpPr>
        <p:spPr>
          <a:xfrm>
            <a:off x="1336575" y="879475"/>
            <a:ext cx="6889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Na etapa de modelagem, os dados preparados são usados para construir um modelo preditivo usando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algoritmos de aprendizado de máquina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. Isso envolve a seleção de um algoritmo apropriado e a configuração dos parâmetros do modelo.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Um exemplo de modelagem é a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previsão de demanda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em uma empresa de varejo. Usando os dados coletados na etapa anterior, pode-se usar algoritmos de aprendizado de máquina para criar um modelo que preveja a demanda futura de um determinado produto.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Isso envolve a seleção de um algoritmo apropriado, como r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egressão linear ou árvores de decisão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, e a configuração dos parâmetros do modelo.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/>
          <p:nvPr/>
        </p:nvSpPr>
        <p:spPr>
          <a:xfrm>
            <a:off x="1336600" y="440875"/>
            <a:ext cx="6378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Modelos b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ásicos e avançados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1" name="Google Shape;381;p62"/>
          <p:cNvGraphicFramePr/>
          <p:nvPr/>
        </p:nvGraphicFramePr>
        <p:xfrm>
          <a:off x="328238" y="106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{1D92586B-6F91-4CB6-92F7-C1C9568FF7B9}</a:tableStyleId>
              </a:tblPr>
              <a:tblGrid>
                <a:gridCol w="1071250"/>
                <a:gridCol w="3869275"/>
                <a:gridCol w="3547000"/>
              </a:tblGrid>
              <a:tr h="3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Básico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Avançado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95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Vantagens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pt-BR"/>
                        <a:t>Fáceis de entender e interpretar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pt-BR"/>
                        <a:t>Treinamento e previsão rápidos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pt-BR"/>
                        <a:t>Requerem menos dados para treinamento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pt-BR"/>
                        <a:t>Podem ser úteis em casos onde a complexidade do modelo não é uma necessidade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pt-BR"/>
                        <a:t>Podem capturar relações complexas entre as variáveis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pt-BR"/>
                        <a:t>Podem lidar com grandes volumes de dados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pt-BR"/>
                        <a:t>Podem lidar com relações não lineares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pt-BR"/>
                        <a:t>Possuem melhor desempenho em alguns casos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Exemplos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Regressão linear e árvores de decisão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Redes neurais e florestas aleatórias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Avaliação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63"/>
          <p:cNvSpPr txBox="1"/>
          <p:nvPr/>
        </p:nvSpPr>
        <p:spPr>
          <a:xfrm>
            <a:off x="1336575" y="879475"/>
            <a:ext cx="6889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Uma vez que o modelo foi construído, é importante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avaliar suas predições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para garantir que ele seja preciso e útil. Isso pode incluir a realização de testes de validação cruzada, que envolvem a divisão dos dados em conjuntos de treinamento e teste para avaliar o desempenho do modelo.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Um exemplo de avaliação é a análise de crédito em uma instituição financeira. Depois de criar um modelo que preveja a probabilidade de um cliente inadimplente, o modelo é avaliado usando métricas como precisão, revocação e F1-score. Essas métricas ajudam a avaliar a precisão do modelo e garantir que ele seja útil para a tomada de decisões informadas.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Benefícios de um sistema informacional funcional</a:t>
            </a:r>
            <a:endParaRPr sz="1100" u="sng"/>
          </a:p>
        </p:txBody>
      </p:sp>
      <p:sp>
        <p:nvSpPr>
          <p:cNvPr id="148" name="Google Shape;148;p28"/>
          <p:cNvSpPr txBox="1"/>
          <p:nvPr/>
        </p:nvSpPr>
        <p:spPr>
          <a:xfrm>
            <a:off x="1376425" y="1249075"/>
            <a:ext cx="6889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Um sistema informacional que possui os três pontos estudados, ou seja,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algoritmos programados prontos para serem executados;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formatado de acordo com uma análise de sistema;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seguindo 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algumas d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as técnicas de engenharia de software;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e alcança todas as necessidades do negócio começa a acumular dados valiosos sobre o comportamento da empresa e dos clientes.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Esses dados abrem alas para uma ferramenta muito poderosa: </a:t>
            </a: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a ciência de dados.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826" y="2969250"/>
            <a:ext cx="3720349" cy="18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4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Dados de treino e de teste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64"/>
          <p:cNvSpPr txBox="1"/>
          <p:nvPr/>
        </p:nvSpPr>
        <p:spPr>
          <a:xfrm>
            <a:off x="1336575" y="879475"/>
            <a:ext cx="6889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Os dados de treino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são usados para treinar o modelo e ajustar seus parâmetros, enquanto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os dados de teste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são usados para avaliar a capacidade do modelo de generalizar para dados não vistos.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Se os dados de treino e teste não forem separados corretamente, pode ocorrer </a:t>
            </a:r>
            <a:r>
              <a:rPr b="1" i="1" lang="pt-BR" sz="1500">
                <a:latin typeface="Calibri"/>
                <a:ea typeface="Calibri"/>
                <a:cs typeface="Calibri"/>
                <a:sym typeface="Calibri"/>
              </a:rPr>
              <a:t>overfitting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ou </a:t>
            </a:r>
            <a:r>
              <a:rPr b="1" i="1" lang="pt-BR" sz="1500">
                <a:latin typeface="Calibri"/>
                <a:ea typeface="Calibri"/>
                <a:cs typeface="Calibri"/>
                <a:sym typeface="Calibri"/>
              </a:rPr>
              <a:t>underfitting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do modelo, o que leva a um desempenho ruim na previsão de novos dados.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7250" y="2449375"/>
            <a:ext cx="4189501" cy="23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5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Overfitting vs underfitting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830" y="879475"/>
            <a:ext cx="6528350" cy="372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Tipos de problemas de modelagem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66"/>
          <p:cNvSpPr txBox="1"/>
          <p:nvPr/>
        </p:nvSpPr>
        <p:spPr>
          <a:xfrm>
            <a:off x="1336575" y="879475"/>
            <a:ext cx="6889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Regressão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regressão é usada quando você deseja prever um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numérico contínuo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 base em um conjunto de variáveis ​​de entrada. É usado para problemas como previsão de preços de imóveis, previsão de vendas, previsão de lucros, etc.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Classificação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classificação é usada quando você deseja classificar uma entrada em uma de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várias categorias predefinidas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É usado para problemas como reconhecimento de imagem, detecção de spam, detecção de fraude, etc.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 clustering é usado quando você deseja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agrupar 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entradas semelhantes em um determinado conjunto de dados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base em suas características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É usado para problemas como segmentação de mercado, agrupamento de documentos, etc.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Tipos de problemas de modelagem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67"/>
          <p:cNvSpPr txBox="1"/>
          <p:nvPr/>
        </p:nvSpPr>
        <p:spPr>
          <a:xfrm>
            <a:off x="1336575" y="879475"/>
            <a:ext cx="6889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Redução de dimensionalidade: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redução de dimensionalidade é usada quando você deseja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reduzir a complexidade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conjunto de dados, eliminando recursos desnecessários e redundantes. É usado para problemas como visualização de dados, compressão de dados, etc.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Aprendizado por reforço: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aprendizado por reforço é usado quando você deseja treinar um agente de IA para tomar ações em um ambiente complexo para maximizar uma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recompensa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É usado para problemas como jogos, robótica, etc.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Processamento de linguagem natural: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processamento de linguagem natural é usado quando você deseja processar e analisar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 de linguagem natural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como texto e fala. É usado para problemas como reconhecimento de fala, tradução automática, resumo de texto, etc.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Implantação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68"/>
          <p:cNvSpPr txBox="1"/>
          <p:nvPr/>
        </p:nvSpPr>
        <p:spPr>
          <a:xfrm>
            <a:off x="1336575" y="879475"/>
            <a:ext cx="6889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Finalmente, na etapa de implantação, o modelo é implantado em um ambiente de produção para fazer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previsões em tempo real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Isso pode incluir a integração do modelo em um aplicativo de negócios ou em um sistema automatizado de tomada de decisão.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exemplo de implantação é a previsão de tempo em um aplicativo móvel. Depois que o modelo foi criado e avaliado, ele é implantado no aplicativo para prever o tempo em tempo real. Os usuários do aplicativo podem ver as previsões de tempo em seus locais atuais ou em outros lugares, ajudando-os a planejar suas atividades ao ar livre com antecedência.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68"/>
          <p:cNvSpPr txBox="1"/>
          <p:nvPr/>
        </p:nvSpPr>
        <p:spPr>
          <a:xfrm>
            <a:off x="1336585" y="2571748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Computação escalável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69"/>
          <p:cNvSpPr txBox="1"/>
          <p:nvPr/>
        </p:nvSpPr>
        <p:spPr>
          <a:xfrm>
            <a:off x="1336575" y="879475"/>
            <a:ext cx="6889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computação escaláve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é a capacidade de aumentar a capacidade de processamento de um sistema para lidar com grandes quantidades de dados ou tráfego.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 é fundamental para a avaliação preditiva, uma vez que grandes quantidades de dados precisam ser processados em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tempos factíveis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gerar previsões precisas.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Seu uso permite que a avaliação preditiva seja aplicada a um número cada vez maior de casos, desde previsão de demanda até análise de risco financeiro.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uso de tecnologias como </a:t>
            </a:r>
            <a:r>
              <a:rPr b="1"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computação em nuvem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arquiteturas de microsserviços tornam a computação escalável mais acessível e fácil de implementar para uma ampla variedade de empresas e organizações.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700" y="3603775"/>
            <a:ext cx="1647051" cy="8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150" y="3603776"/>
            <a:ext cx="2991386" cy="8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250" y="3603775"/>
            <a:ext cx="864701" cy="86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0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Exemplos de resultados de análises preditivas: intervalo de confiança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325" y="1249073"/>
            <a:ext cx="7197338" cy="3589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Exemplos de resultados de análises preditivas: importância das features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9073"/>
            <a:ext cx="8839199" cy="3542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2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Análises prescritivas</a:t>
            </a:r>
            <a:endParaRPr b="1" sz="2400" u="sng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72"/>
          <p:cNvSpPr txBox="1"/>
          <p:nvPr/>
        </p:nvSpPr>
        <p:spPr>
          <a:xfrm>
            <a:off x="1336575" y="879475"/>
            <a:ext cx="4636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análises prescritivas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são usadas para identificar as melhores soluções para um problema identificado. </a:t>
            </a: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Mais minuciosa que a preditiva, a análise prescritiva fornece informações mais relevantes sobre o que fazer diante de determinada situação.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Ela é a tomada de decisão após a análise preditiva para identificar 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melhor opção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entre várias alternativas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possíveis.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Uma empresa de transporte, por exemplo, pode identificar ineficiência futura nas rotas de seus veículos. Logo, uma análise prescritiva possível seria traçar rotas melhores para seus veículos, reduzindo custos e otimizando o processo como um todo.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077" y="1575600"/>
            <a:ext cx="3130875" cy="17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3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prescritivas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3"/>
          <p:cNvSpPr txBox="1"/>
          <p:nvPr/>
        </p:nvSpPr>
        <p:spPr>
          <a:xfrm>
            <a:off x="1336575" y="879475"/>
            <a:ext cx="6794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Determinar a melhor estratégia de preços para maximizar o lucro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Identificar os clientes mais propensos a abandonar um serviço e tomar medidas para retê-los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Otimizar a cadeia de suprimentos para reduzir custos e aumentar a eficiência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Prever a demanda de um produto e ajustar a produção em conformidade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 era do Big Data: hoje, não amanhã</a:t>
            </a:r>
            <a:endParaRPr sz="1100"/>
          </a:p>
        </p:txBody>
      </p:sp>
      <p:sp>
        <p:nvSpPr>
          <p:cNvPr id="155" name="Google Shape;155;p29"/>
          <p:cNvSpPr txBox="1"/>
          <p:nvPr/>
        </p:nvSpPr>
        <p:spPr>
          <a:xfrm>
            <a:off x="1127250" y="879475"/>
            <a:ext cx="688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Os quatro V’s do Big Data: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volume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velocidade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variedade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 veracidade.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51" y="1310575"/>
            <a:ext cx="3321049" cy="33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1410" y="1310563"/>
            <a:ext cx="4262240" cy="339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processo da análise prescritiva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74"/>
          <p:cNvSpPr txBox="1"/>
          <p:nvPr/>
        </p:nvSpPr>
        <p:spPr>
          <a:xfrm>
            <a:off x="1336575" y="879475"/>
            <a:ext cx="6794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Definir o objetivo e problema: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identificar o que se quer alcançar e o que está impedindo de alcançá-lo;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nálise preditiva: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Coletar e preparar os dados, analisar os dados e desenvolver modelos;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Selecionar a melhor ação: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usar os modelos para determinar qual ação deve ser tomada para alcançar o objetivo.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Implementar a ação: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tomar a ação recomendada e monitorar os resultados.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Avaliar os resultados: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avaliar o sucesso da ação e usar as informações para melhorar o processo de análise prescritiva.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5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Exemplo de processo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75"/>
          <p:cNvSpPr txBox="1"/>
          <p:nvPr/>
        </p:nvSpPr>
        <p:spPr>
          <a:xfrm>
            <a:off x="1336575" y="879475"/>
            <a:ext cx="6906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Uma empresa de e-commerce quer determinar o preço ideal de um produto. Ela coleta dados de vendas e preços de produtos semelhantes, aplica algoritmos de análise de regressão e desenvolve dois modelos de previsão do preço: um que maximiza o lucro e o outro a margem de vendas.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Após avaliar a melhor decisão, ela deseja dominar o mercado e com isso escolhe o de margem. Ela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monitora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os resultados e avalia o sucesso da ação para ajustar/mudar o modelo e melhorar o processo de análise prescritiva.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175" y="3034375"/>
            <a:ext cx="2770788" cy="18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6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time da análise prescritiva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76"/>
          <p:cNvSpPr txBox="1"/>
          <p:nvPr/>
        </p:nvSpPr>
        <p:spPr>
          <a:xfrm>
            <a:off x="1336575" y="879475"/>
            <a:ext cx="69060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 tomada de decisões após uma análise preditiva pode ser responsabilidade de diferentes profissionais, dependendo da organização e do contexto específico. Em geral são aqueles que têm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expertise em interpretar e aplicar os insights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obtidos a partir dos dados analisados. Isso pode incluir, por exemplo: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Analistas de negócios: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especializados em compreender o funcionamento de uma empresa ou organização, eles podem utilizar a análise para identificar oportunidades de melhoria ou otimização de processos.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Cientistas de dados: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com habilidades avançadas em análise de dados e estatística, eles também podem interpretar os resultados para a tomada de decisões.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Gerentes e executivos: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com uma visão mais ampla da empresa e do mercado em que ela atua e geralmente os responsáveis pela aprovação dessas decisões, eles podem analisar os insights obtidos para tomar decisões estratégicas.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Em alguns casos, a tomada de decisões após uma análise preditiva pode ser feita por um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comitê ou equipe multidisciplinar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, que inclui diferentes especialistas das áreas mencionadas acima, bem como outras áreas relevantes para o problema em questão.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/>
          <p:nvPr/>
        </p:nvSpPr>
        <p:spPr>
          <a:xfrm>
            <a:off x="1146475" y="1689850"/>
            <a:ext cx="7256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Exercício Prático 7 - Análises 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Descritivas,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Diagnósticas, Preditivas e Prescritivas</a:t>
            </a:r>
            <a:endParaRPr sz="1100"/>
          </a:p>
        </p:txBody>
      </p:sp>
      <p:sp>
        <p:nvSpPr>
          <p:cNvPr id="478" name="Google Shape;478;p77"/>
          <p:cNvSpPr txBox="1"/>
          <p:nvPr/>
        </p:nvSpPr>
        <p:spPr>
          <a:xfrm>
            <a:off x="1893475" y="2571750"/>
            <a:ext cx="576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u="sng">
                <a:solidFill>
                  <a:schemeClr val="hlink"/>
                </a:solidFill>
                <a:hlinkClick r:id="rId4"/>
              </a:rPr>
              <a:t>github.com/TomasFerranti/FundProgEAnalise</a:t>
            </a:r>
            <a:endParaRPr/>
          </a:p>
        </p:txBody>
      </p:sp>
      <p:pic>
        <p:nvPicPr>
          <p:cNvPr id="479" name="Google Shape;47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100" y="2571750"/>
            <a:ext cx="405363" cy="4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 txBox="1"/>
          <p:nvPr/>
        </p:nvSpPr>
        <p:spPr>
          <a:xfrm>
            <a:off x="1336600" y="440875"/>
            <a:ext cx="6378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sz="1100"/>
          </a:p>
        </p:txBody>
      </p:sp>
      <p:sp>
        <p:nvSpPr>
          <p:cNvPr id="485" name="Google Shape;485;p78"/>
          <p:cNvSpPr txBox="1"/>
          <p:nvPr/>
        </p:nvSpPr>
        <p:spPr>
          <a:xfrm>
            <a:off x="1336600" y="879475"/>
            <a:ext cx="6889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SHARDA, R, DELEN, D e TURBAN, E. Business Intelligence e Análise de Dados para Gestão de Negócios. 4a ed. Porto Alegre: Bookman, 2019 (BVF).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RAGSDALE, C. Modelagem de planilha e análise de decisão: uma introdução prática a business analytics. São Paulo: Cengage, 2015 (BVF).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Hastie, Trevor, Robert Tibshirani, and Jerome Friedman, The Elements of Statistical Learning: Data Mining, Inference, and Prediction. Springer.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Kecman, Learning and Soft Computing MIT Press, 2001.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 O. Duda, P. E. Hart and D. G. Stork, Pattern Classification (2nd Edition) Wiley-Interscience, 2000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490" name="Google Shape;49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9"/>
          <p:cNvSpPr txBox="1"/>
          <p:nvPr/>
        </p:nvSpPr>
        <p:spPr>
          <a:xfrm>
            <a:off x="594827" y="1856170"/>
            <a:ext cx="1937069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OBRIGADO(A)</a:t>
            </a:r>
            <a:endParaRPr sz="1100"/>
          </a:p>
        </p:txBody>
      </p:sp>
      <p:sp>
        <p:nvSpPr>
          <p:cNvPr id="492" name="Google Shape;492;p79"/>
          <p:cNvSpPr txBox="1"/>
          <p:nvPr/>
        </p:nvSpPr>
        <p:spPr>
          <a:xfrm>
            <a:off x="594826" y="2294751"/>
            <a:ext cx="1808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Tomás Ferranti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 era do Big Data: hoje, não amanhã</a:t>
            </a:r>
            <a:endParaRPr sz="1100"/>
          </a:p>
        </p:txBody>
      </p:sp>
      <p:sp>
        <p:nvSpPr>
          <p:cNvPr id="163" name="Google Shape;163;p30"/>
          <p:cNvSpPr txBox="1"/>
          <p:nvPr/>
        </p:nvSpPr>
        <p:spPr>
          <a:xfrm>
            <a:off x="1127250" y="879475"/>
            <a:ext cx="688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Os quatro V’s do Big Data: volume, velocidade, variedade e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veracidade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310575"/>
            <a:ext cx="4229049" cy="352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60" y="1715125"/>
            <a:ext cx="4262239" cy="271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Hierarquia DIKW</a:t>
            </a:r>
            <a:endParaRPr sz="1100"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00" y="879473"/>
            <a:ext cx="7579601" cy="3959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Quais as técnicas usadas nesse setor?</a:t>
            </a:r>
            <a:endParaRPr sz="1100"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300" y="879473"/>
            <a:ext cx="3941392" cy="3959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Por que analisar os dados?</a:t>
            </a:r>
            <a:endParaRPr sz="1100"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225" y="879475"/>
            <a:ext cx="6387543" cy="426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